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  <p:sldId id="265" r:id="rId10"/>
    <p:sldId id="268" r:id="rId11"/>
    <p:sldId id="267" r:id="rId1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EC20E35-A176-4012-BC5E-935CFFF8708E}" styleName="Medium Style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993D39F-0840-466F-BB89-4A12EB83FA3C}" type="datetimeFigureOut">
              <a:rPr lang="en-US" smtClean="0"/>
              <a:pPr/>
              <a:t>6/4/2009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AAB7A50-1393-4023-B466-2E5DDA6294EE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96975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Principles of Screening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4572000"/>
            <a:ext cx="6400800" cy="762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Dr Sushma</a:t>
            </a:r>
            <a:endParaRPr lang="en-US" sz="3600" b="1" dirty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</p:nvPr>
        </p:nvGraphicFramePr>
        <p:xfrm>
          <a:off x="457200" y="1828800"/>
          <a:ext cx="8229600" cy="12573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371600"/>
                <a:gridCol w="1371600"/>
                <a:gridCol w="1371600"/>
                <a:gridCol w="1371600"/>
                <a:gridCol w="1371600"/>
                <a:gridCol w="1371600"/>
              </a:tblGrid>
              <a:tr h="419100">
                <a:tc rowSpan="2" gridSpan="2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rowSpan="2" hMerge="1"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1000"/>
                        </a:spcAft>
                      </a:pPr>
                      <a:r>
                        <a:rPr lang="en-US" sz="1100" dirty="0">
                          <a:latin typeface="Calibri"/>
                          <a:ea typeface="Calibri"/>
                          <a:cs typeface="Times New Roman"/>
                        </a:rPr>
                        <a:t> </a:t>
                      </a:r>
                    </a:p>
                  </a:txBody>
                  <a:tcPr marL="0" marR="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Disease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19100">
                <a:tc gridSpan="2" vMerge="1"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 v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4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Present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Absent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</a:tcPr>
                </a:tc>
              </a:tr>
              <a:tr h="41910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Test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Positive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en-US" sz="110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</a:tcPr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600" b="1" dirty="0"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en-US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32500" lnSpcReduction="20000"/>
          </a:bodyPr>
          <a:lstStyle/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Predictive Values: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The probability of disease ,given the results of  a test is called the predictive value of the test</a:t>
            </a:r>
          </a:p>
          <a:p>
            <a:pPr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Positive predictive value: 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It is the probability of disease in  a patient with  a positive (abnormal) test result.</a:t>
            </a:r>
          </a:p>
          <a:p>
            <a:endParaRPr lang="en-US" sz="8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8000" b="1" dirty="0" smtClean="0">
                <a:latin typeface="Times New Roman" pitchFamily="18" charset="0"/>
                <a:cs typeface="Times New Roman" pitchFamily="18" charset="0"/>
              </a:rPr>
              <a:t>Negative predictive value:</a:t>
            </a: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 It is the probability of not having the disease when the test result is negative(normal)</a:t>
            </a:r>
          </a:p>
          <a:p>
            <a:pPr>
              <a:buNone/>
            </a:pPr>
            <a:r>
              <a:rPr lang="en-US" sz="8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371600"/>
          </a:xfrm>
        </p:spPr>
        <p:txBody>
          <a:bodyPr>
            <a:noAutofit/>
          </a:bodyPr>
          <a:lstStyle/>
          <a:p>
            <a:pPr algn="l"/>
            <a:r>
              <a:rPr lang="en-US" b="1" dirty="0">
                <a:latin typeface="Times New Roman" pitchFamily="18" charset="0"/>
                <a:cs typeface="Times New Roman" pitchFamily="18" charset="0"/>
              </a:rPr>
              <a:t>Introduction: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762000"/>
            <a:ext cx="8229600" cy="5364163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control of disease should be achievable , either by preventing the disease from occurring, if it does occur ,by curing those who develop it with appropriate treatment.</a:t>
            </a:r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At present, neither prevention nor treatment is completely successful for most diseases. </a:t>
            </a: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They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will continue to complement each other while, for a number of conditions, another approach to control may prove to be appropriate &amp;complementary to one or both of the approaches. Such  an approach is Screening.</a:t>
            </a:r>
          </a:p>
          <a:p>
            <a:pPr>
              <a:buNone/>
            </a:pPr>
            <a:r>
              <a:rPr lang="en-US" sz="3500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8382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What is screening?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09600"/>
            <a:ext cx="8229600" cy="60198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dirty="0" smtClean="0"/>
              <a:t>“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presumptive identification of unrecognized disease or defect by the application of tests, examinations or other procedures that can be applied rapidly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”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900" b="1" dirty="0" smtClean="0">
                <a:latin typeface="Times New Roman" pitchFamily="18" charset="0"/>
                <a:cs typeface="Times New Roman" pitchFamily="18" charset="0"/>
              </a:rPr>
              <a:t>Principles of Screening:</a:t>
            </a:r>
          </a:p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condition sought to be an important health problem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There should be  an accepted treatment for patients with recognized disease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Facilities for diagnosis &amp; treatment should be available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There should be a recognizable latent or early symptomatic stage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should be suitable test or examination</a:t>
            </a:r>
          </a:p>
          <a:p>
            <a:pPr>
              <a:buFont typeface="Wingdings" pitchFamily="2" charset="2"/>
              <a:buChar char="q"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§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cut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8683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Principles of Screening </a:t>
            </a:r>
            <a:r>
              <a:rPr lang="en-US" sz="3600" b="1" dirty="0" err="1" smtClean="0">
                <a:latin typeface="Times New Roman" pitchFamily="18" charset="0"/>
                <a:cs typeface="Times New Roman" pitchFamily="18" charset="0"/>
              </a:rPr>
              <a:t>Continu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…….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90600"/>
            <a:ext cx="8229600" cy="5135563"/>
          </a:xfrm>
        </p:spPr>
        <p:txBody>
          <a:bodyPr>
            <a:normAutofit fontScale="92500" lnSpcReduction="10000"/>
          </a:bodyPr>
          <a:lstStyle/>
          <a:p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The test should be acceptable to the population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natural history of disease, from the latent phase to declared disease, should be  </a:t>
            </a: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adequately 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understood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should be an agreed policy on whom to treat as patients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cost of case findings(including diagnosis and treatment of patients diagnosed)should be economically balanced in relation to possible expenditure on medical care as a whole</a:t>
            </a:r>
          </a:p>
          <a:p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Case </a:t>
            </a:r>
            <a:r>
              <a:rPr lang="en-US" sz="3000" dirty="0">
                <a:latin typeface="Times New Roman" pitchFamily="18" charset="0"/>
                <a:cs typeface="Times New Roman" pitchFamily="18" charset="0"/>
              </a:rPr>
              <a:t>finding should be </a:t>
            </a:r>
            <a:r>
              <a:rPr lang="en-US" sz="3000" dirty="0"/>
              <a:t>a continuing process and a once for all activity</a:t>
            </a:r>
            <a:r>
              <a:rPr lang="en-US" dirty="0"/>
              <a:t>. 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algn="l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Criteria for assessing screening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test: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17220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1.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Simplicity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test should be simple to perform, easy to interpret, and where possible ,capable of use by paramedical and other personnel</a:t>
            </a:r>
          </a:p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2. </a:t>
            </a:r>
            <a:r>
              <a:rPr lang="en-US" sz="2800" b="1" dirty="0" err="1">
                <a:latin typeface="Times New Roman" pitchFamily="18" charset="0"/>
                <a:cs typeface="Times New Roman" pitchFamily="18" charset="0"/>
              </a:rPr>
              <a:t>Acceptibility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since participation is voluntary , a test must be acceptable to those undergoing it</a:t>
            </a:r>
          </a:p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3.Accuracy: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 test must give true measurement of the condition or symptom under investigation</a:t>
            </a:r>
          </a:p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4. Cost 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expense of the test must be considered in relation to the benefits of early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detection disease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. Precision or repeatability 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test should give consistent results in repeated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trials</a:t>
            </a:r>
          </a:p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6.Sensitivity: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the test should be capable of giving a positive finding when the person being screened has the disease being sought</a:t>
            </a:r>
          </a:p>
          <a:p>
            <a:pPr>
              <a:buNone/>
            </a:pPr>
            <a:endParaRPr lang="en-US" sz="28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3000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/>
              <a:t>Criteria </a:t>
            </a:r>
            <a:r>
              <a:rPr lang="en-US" sz="3600" b="1" dirty="0" err="1" smtClean="0"/>
              <a:t>Continu</a:t>
            </a:r>
            <a:r>
              <a:rPr lang="en-US" sz="3600" b="1" dirty="0" smtClean="0"/>
              <a:t>……..</a:t>
            </a:r>
            <a:endParaRPr lang="en-US" sz="3600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1"/>
            <a:ext cx="8229600" cy="4191000"/>
          </a:xfrm>
        </p:spPr>
        <p:txBody>
          <a:bodyPr/>
          <a:lstStyle/>
          <a:p>
            <a:pPr>
              <a:buNone/>
            </a:pP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7.Specificity: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 the test should be capable of giving a negative finding when the person being  does not have the disease being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sought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Benefits of Screening: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Improved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prognosis for some cases detected by screening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Less radical treatment which cures some early cases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Reassurance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for those with negative tests results</a:t>
            </a:r>
          </a:p>
          <a:p>
            <a:pPr>
              <a:buNone/>
            </a:pP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l"/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Disadvantages of Screening:</a:t>
            </a:r>
            <a:br>
              <a:rPr lang="en-US" sz="3600" b="1" dirty="0">
                <a:latin typeface="Times New Roman" pitchFamily="18" charset="0"/>
                <a:cs typeface="Times New Roman" pitchFamily="18" charset="0"/>
              </a:rPr>
            </a:b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211763"/>
          </a:xfrm>
        </p:spPr>
        <p:txBody>
          <a:bodyPr>
            <a:normAutofit fontScale="85000" lnSpcReduction="10000"/>
          </a:bodyPr>
          <a:lstStyle/>
          <a:p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Longer morbidity from cases whose prognosis is unaltered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Over treatment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of questionable abnormalities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False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reassurance for those with false-negative results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Anxiety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and sometimes morbidity for those with false-positive results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Unnecessary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medical intervention for those with  false-positive results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Hazard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of screening test, </a:t>
            </a:r>
            <a:r>
              <a:rPr lang="en-US" sz="3300" dirty="0" err="1">
                <a:latin typeface="Times New Roman" pitchFamily="18" charset="0"/>
                <a:cs typeface="Times New Roman" pitchFamily="18" charset="0"/>
              </a:rPr>
              <a:t>e.g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 venepuncture, radiation</a:t>
            </a:r>
          </a:p>
          <a:p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Resource </a:t>
            </a:r>
            <a:r>
              <a:rPr lang="en-US" sz="3300" dirty="0">
                <a:latin typeface="Times New Roman" pitchFamily="18" charset="0"/>
                <a:cs typeface="Times New Roman" pitchFamily="18" charset="0"/>
              </a:rPr>
              <a:t>costs: diversion of scarce resources to screening programme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Types of screening: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685800"/>
            <a:ext cx="8229600" cy="6019800"/>
          </a:xfrm>
        </p:spPr>
        <p:txBody>
          <a:bodyPr>
            <a:normAutofit fontScale="92500" lnSpcReduction="20000"/>
          </a:bodyPr>
          <a:lstStyle/>
          <a:p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Mass screening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: Screening of  a whole population or subgroup like screening of all adults .It is offered to all irrespective of the particular  risk individual may run of contracting the disease</a:t>
            </a:r>
          </a:p>
          <a:p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High risk or selective screening: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 By epidemiological research certain high risk groups are defined like cancer cervix is seen more common in lower social groups compared to upper social groups.</a:t>
            </a:r>
          </a:p>
          <a:p>
            <a:r>
              <a:rPr lang="en-US" sz="3300" b="1" dirty="0" err="1" smtClean="0">
                <a:latin typeface="Times New Roman" pitchFamily="18" charset="0"/>
                <a:cs typeface="Times New Roman" pitchFamily="18" charset="0"/>
              </a:rPr>
              <a:t>Multiphasic</a:t>
            </a:r>
            <a:r>
              <a:rPr lang="en-US" sz="3300" b="1" dirty="0" smtClean="0">
                <a:latin typeface="Times New Roman" pitchFamily="18" charset="0"/>
                <a:cs typeface="Times New Roman" pitchFamily="18" charset="0"/>
              </a:rPr>
              <a:t> screening</a:t>
            </a:r>
            <a:r>
              <a:rPr lang="en-US" sz="3300" dirty="0" smtClean="0">
                <a:latin typeface="Times New Roman" pitchFamily="18" charset="0"/>
                <a:cs typeface="Times New Roman" pitchFamily="18" charset="0"/>
              </a:rPr>
              <a:t>: Application of two or more screening tests in combination to a large number of people at one time than to carry out separate screening tests for single diseases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Diagnostic Test’s:</a:t>
            </a: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914400"/>
            <a:ext cx="8229600" cy="579120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What is Sensitivity?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the ability of the test to detect all those with the disease in the screened population”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This is expressed as the proportion of those with the disease in whom a screening test gives a positive result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What is Specificity?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“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It is the ability of test to identify correctly those free of the disease in the screened population”</a:t>
            </a: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This is expressed as the proportion of people free of the disease in whom the screening test gives a negative result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119</TotalTime>
  <Words>716</Words>
  <Application>Microsoft Office PowerPoint</Application>
  <PresentationFormat>On-screen Show (4:3)</PresentationFormat>
  <Paragraphs>77</Paragraphs>
  <Slides>11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2" baseType="lpstr">
      <vt:lpstr>Office Theme</vt:lpstr>
      <vt:lpstr>Principles of Screening</vt:lpstr>
      <vt:lpstr>Introduction: </vt:lpstr>
      <vt:lpstr>What is screening? </vt:lpstr>
      <vt:lpstr>Principles of Screening Continu…….</vt:lpstr>
      <vt:lpstr>Criteria for assessing screening test: </vt:lpstr>
      <vt:lpstr>Criteria Continu……..</vt:lpstr>
      <vt:lpstr>Disadvantages of Screening: </vt:lpstr>
      <vt:lpstr>Types of screening: </vt:lpstr>
      <vt:lpstr>Diagnostic Test’s:</vt:lpstr>
      <vt:lpstr>Slide 10</vt:lpstr>
      <vt:lpstr>Slide 11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Principles of Screening</dc:title>
  <dc:creator> </dc:creator>
  <cp:lastModifiedBy> </cp:lastModifiedBy>
  <cp:revision>15</cp:revision>
  <dcterms:created xsi:type="dcterms:W3CDTF">2009-01-28T01:32:32Z</dcterms:created>
  <dcterms:modified xsi:type="dcterms:W3CDTF">2009-06-04T09:12:18Z</dcterms:modified>
</cp:coreProperties>
</file>